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4" r:id="rId2"/>
    <p:sldId id="262" r:id="rId3"/>
  </p:sldIdLst>
  <p:sldSz cx="6858000" cy="9906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F"/>
    <a:srgbClr val="EFE4D3"/>
    <a:srgbClr val="728D9F"/>
    <a:srgbClr val="9D9CA1"/>
    <a:srgbClr val="0C5087"/>
    <a:srgbClr val="818F97"/>
    <a:srgbClr val="848D95"/>
    <a:srgbClr val="297997"/>
    <a:srgbClr val="011C51"/>
    <a:srgbClr val="D4E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9" autoAdjust="0"/>
    <p:restoredTop sz="93860" autoAdjust="0"/>
  </p:normalViewPr>
  <p:slideViewPr>
    <p:cSldViewPr>
      <p:cViewPr>
        <p:scale>
          <a:sx n="75" d="100"/>
          <a:sy n="75" d="100"/>
        </p:scale>
        <p:origin x="444" y="4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4A276-D1CD-4601-B7D7-60C45A85C3F3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9A4D7-E963-4E2B-8158-507BB4186F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71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9A4D7-E963-4E2B-8158-507BB4186F6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45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28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69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773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48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97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41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01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99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962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175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18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31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84556-A7F6-4A11-BE43-C377CC117871}" type="datetimeFigureOut">
              <a:rPr kumimoji="1" lang="ja-JP" altLang="en-US" smtClean="0"/>
              <a:t>2019/6/20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B131-7BBE-46FD-9295-D5F1955DCB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97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A7BBCBA-D3B0-4254-B5FF-E0CECCF3A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742" b="3702"/>
          <a:stretch/>
        </p:blipFill>
        <p:spPr>
          <a:xfrm>
            <a:off x="0" y="6248400"/>
            <a:ext cx="6858000" cy="365760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187793-7474-436F-AB4A-E41AE67771D4}"/>
              </a:ext>
            </a:extLst>
          </p:cNvPr>
          <p:cNvSpPr/>
          <p:nvPr/>
        </p:nvSpPr>
        <p:spPr>
          <a:xfrm>
            <a:off x="0" y="6264079"/>
            <a:ext cx="6858000" cy="3641084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rgbClr val="FFF9EF">
                  <a:alpha val="7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1DD7F67-B97C-423B-8DF7-549A5E1B49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39257"/>
          <a:stretch/>
        </p:blipFill>
        <p:spPr>
          <a:xfrm>
            <a:off x="0" y="0"/>
            <a:ext cx="6858000" cy="624840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31788" y="2072680"/>
            <a:ext cx="5794424" cy="1369606"/>
          </a:xfrm>
          <a:prstGeom prst="rect">
            <a:avLst/>
          </a:prstGeom>
          <a:solidFill>
            <a:srgbClr val="000000">
              <a:alpha val="24706"/>
            </a:srgbClr>
          </a:solidFill>
          <a:ln w="6350"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ja-JP" altLang="en-US" sz="1400" dirty="0">
                <a:solidFill>
                  <a:schemeClr val="bg1">
                    <a:alpha val="92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第一部　</a:t>
            </a:r>
            <a:r>
              <a:rPr lang="ja-JP" altLang="en-US" sz="1600" dirty="0">
                <a:solidFill>
                  <a:schemeClr val="bg1">
                    <a:alpha val="92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講演</a:t>
            </a:r>
            <a:endParaRPr lang="en-US" altLang="ja-JP" sz="1400" dirty="0">
              <a:solidFill>
                <a:schemeClr val="bg1">
                  <a:alpha val="92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800" dirty="0">
                <a:solidFill>
                  <a:schemeClr val="bg1">
                    <a:alpha val="92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精神科総論 </a:t>
            </a:r>
            <a:r>
              <a:rPr lang="ja-JP" altLang="en-US" sz="2000" dirty="0">
                <a:solidFill>
                  <a:schemeClr val="bg1">
                    <a:alpha val="92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～見立てのための基礎知識～</a:t>
            </a:r>
            <a:endParaRPr lang="en-US" altLang="ja-JP" sz="2800" dirty="0">
              <a:solidFill>
                <a:schemeClr val="bg1">
                  <a:alpha val="92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252000"/>
            <a:r>
              <a:rPr lang="ja-JP" altLang="en-US" dirty="0">
                <a:solidFill>
                  <a:schemeClr val="bg1">
                    <a:alpha val="92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　　　　　　看護責任者　</a:t>
            </a:r>
            <a:r>
              <a:rPr lang="ja-JP" altLang="en-US" sz="2400" dirty="0">
                <a:solidFill>
                  <a:schemeClr val="bg1">
                    <a:alpha val="92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川島 邦朗</a:t>
            </a:r>
            <a:endParaRPr lang="ja-JP" altLang="en-US" dirty="0">
              <a:solidFill>
                <a:schemeClr val="bg1">
                  <a:alpha val="92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1788" y="3512840"/>
            <a:ext cx="5794424" cy="1424456"/>
          </a:xfrm>
          <a:prstGeom prst="rect">
            <a:avLst/>
          </a:prstGeom>
          <a:solidFill>
            <a:srgbClr val="FFFFFF">
              <a:alpha val="43137"/>
            </a:srgbClr>
          </a:solidFill>
          <a:ln w="12700">
            <a:solidFill>
              <a:srgbClr val="002060">
                <a:alpha val="80000"/>
              </a:srgbClr>
            </a:solidFill>
          </a:ln>
        </p:spPr>
        <p:txBody>
          <a:bodyPr wrap="square" lIns="360000" tIns="144000" rIns="180000" bIns="144000" rtlCol="0">
            <a:spAutoFit/>
          </a:bodyPr>
          <a:lstStyle/>
          <a:p>
            <a:r>
              <a:rPr lang="ja-JP" altLang="en-US" sz="14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第二部　</a:t>
            </a:r>
            <a:r>
              <a:rPr lang="ja-JP" altLang="en-US" sz="2800" dirty="0">
                <a:solidFill>
                  <a:srgbClr val="002060">
                    <a:alpha val="85000"/>
                  </a:srgb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メイリオ" panose="020B0604030504040204" pitchFamily="50" charset="-128"/>
              </a:rPr>
              <a:t>質問・討論会</a:t>
            </a:r>
            <a:endParaRPr lang="en-US" altLang="ja-JP" sz="900" b="1" dirty="0">
              <a:solidFill>
                <a:srgbClr val="002060">
                  <a:alpha val="85000"/>
                </a:srgb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メイリオ" panose="020B0604030504040204" pitchFamily="50" charset="-128"/>
            </a:endParaRPr>
          </a:p>
          <a:p>
            <a:pPr algn="just">
              <a:spcBef>
                <a:spcPts val="200"/>
              </a:spcBef>
            </a:pPr>
            <a:r>
              <a:rPr lang="ja-JP" altLang="en-US" sz="11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担当：</a:t>
            </a:r>
            <a:r>
              <a:rPr lang="ja-JP" altLang="en-US" sz="1600" b="1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小林慎吾（精神保健指定医）</a:t>
            </a:r>
            <a:r>
              <a:rPr lang="ja-JP" altLang="en-US" sz="14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、</a:t>
            </a:r>
            <a:endParaRPr lang="en-US" altLang="ja-JP" sz="1400" dirty="0">
              <a:solidFill>
                <a:srgbClr val="002060">
                  <a:alpha val="85000"/>
                </a:srgbClr>
              </a:solidFill>
              <a:latin typeface="HGPｺﾞｼｯｸM" panose="020B0600000000000000" pitchFamily="50" charset="-128"/>
              <a:ea typeface="HGPｺﾞｼｯｸM" panose="020B0600000000000000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en-US" altLang="ja-JP" sz="14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      </a:t>
            </a:r>
            <a:r>
              <a:rPr lang="ja-JP" altLang="en-US" sz="14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川島邦朗、林開</a:t>
            </a:r>
            <a:r>
              <a:rPr lang="ja-JP" altLang="en-US" sz="11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（精神保健福祉部</a:t>
            </a:r>
            <a:r>
              <a:rPr lang="en-US" altLang="ja-JP" sz="10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(PSW) </a:t>
            </a:r>
            <a:r>
              <a:rPr lang="ja-JP" altLang="en-US" sz="11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係長）、</a:t>
            </a:r>
            <a:endParaRPr lang="en-US" altLang="ja-JP" sz="1400" dirty="0">
              <a:solidFill>
                <a:srgbClr val="002060">
                  <a:alpha val="85000"/>
                </a:srgbClr>
              </a:solidFill>
              <a:latin typeface="HGPｺﾞｼｯｸM" panose="020B0600000000000000" pitchFamily="50" charset="-128"/>
              <a:ea typeface="HGPｺﾞｼｯｸM" panose="020B0600000000000000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ja-JP" altLang="en-US" sz="14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  　　天野俊昭</a:t>
            </a:r>
            <a:r>
              <a:rPr lang="ja-JP" altLang="en-US" sz="11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（地域相談窓口担当）、</a:t>
            </a:r>
            <a:r>
              <a:rPr lang="ja-JP" altLang="en-US" sz="14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小林あゆみ</a:t>
            </a:r>
            <a:r>
              <a:rPr lang="ja-JP" altLang="en-US" sz="11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105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PSW</a:t>
            </a:r>
            <a:r>
              <a:rPr lang="ja-JP" altLang="en-US" sz="11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副主任 復職支援担当）</a:t>
            </a:r>
            <a:r>
              <a:rPr lang="ja-JP" altLang="en-US" sz="1000" dirty="0">
                <a:solidFill>
                  <a:srgbClr val="002060">
                    <a:alpha val="85000"/>
                  </a:srgb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等</a:t>
            </a:r>
            <a:endParaRPr lang="en-US" altLang="ja-JP" sz="1400" dirty="0">
              <a:solidFill>
                <a:srgbClr val="002060">
                  <a:alpha val="85000"/>
                </a:srgbClr>
              </a:solidFill>
              <a:latin typeface="HGPｺﾞｼｯｸM" panose="020B0600000000000000" pitchFamily="50" charset="-128"/>
              <a:ea typeface="HGPｺﾞｼｯｸM" panose="020B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0606" y="6969224"/>
            <a:ext cx="4255447" cy="14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令和元年</a:t>
            </a:r>
            <a:r>
              <a:rPr lang="en-US" altLang="ja-JP" sz="36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</a:t>
            </a:r>
            <a:r>
              <a:rPr lang="ja-JP" altLang="en-US" sz="28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sz="36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31</a:t>
            </a:r>
            <a:r>
              <a:rPr lang="ja-JP" altLang="en-US" sz="28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</a:t>
            </a:r>
            <a:r>
              <a:rPr lang="en-US" altLang="ja-JP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</a:t>
            </a:r>
            <a:r>
              <a:rPr lang="en-US" altLang="ja-JP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sz="2800" b="1" dirty="0">
              <a:solidFill>
                <a:schemeClr val="tx1">
                  <a:alpha val="90000"/>
                </a:schemeClr>
              </a:solidFill>
              <a:effectLst>
                <a:outerShdw blurRad="127000" dist="38100" dir="2700000" algn="tl" rotWithShape="0">
                  <a:schemeClr val="bg1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ts val="2100"/>
              </a:lnSpc>
            </a:pPr>
            <a:r>
              <a:rPr lang="ja-JP" altLang="en-US" sz="2400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2000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</a:t>
            </a:r>
            <a:r>
              <a:rPr lang="ja-JP" altLang="en-US" sz="2400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2400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13:30</a:t>
            </a:r>
            <a:r>
              <a:rPr lang="ja-JP" altLang="en-US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～</a:t>
            </a:r>
            <a:r>
              <a:rPr lang="en-US" altLang="ja-JP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15:30</a:t>
            </a:r>
            <a:endParaRPr lang="en-US" altLang="ja-JP" sz="3200" b="1" dirty="0">
              <a:solidFill>
                <a:schemeClr val="tx1">
                  <a:alpha val="90000"/>
                </a:schemeClr>
              </a:solidFill>
              <a:effectLst>
                <a:outerShdw blurRad="127000" dist="38100" dir="2700000" algn="tl" rotWithShape="0">
                  <a:schemeClr val="bg1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</a:t>
            </a:r>
            <a:r>
              <a:rPr lang="ja-JP" altLang="en-US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飯田橋榎本クリニック</a:t>
            </a:r>
            <a:endParaRPr lang="en-US" altLang="ja-JP" sz="2400" b="1" dirty="0">
              <a:solidFill>
                <a:schemeClr val="tx1">
                  <a:alpha val="90000"/>
                </a:schemeClr>
              </a:solidFill>
              <a:effectLst>
                <a:outerShdw blurRad="127000" dist="38100" dir="2700000" algn="tl" rotWithShape="0">
                  <a:schemeClr val="bg1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ts val="900"/>
              </a:lnSpc>
            </a:pPr>
            <a:r>
              <a:rPr lang="en-US" altLang="ja-JP" sz="105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</a:t>
            </a:r>
            <a:r>
              <a:rPr lang="ja-JP" altLang="en-US" sz="105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  　　　　　</a:t>
            </a:r>
            <a:r>
              <a:rPr lang="en-US" altLang="ja-JP" sz="105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(</a:t>
            </a:r>
            <a:r>
              <a:rPr lang="ja-JP" altLang="en-US" sz="105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千代田区飯田橋</a:t>
            </a:r>
            <a:r>
              <a:rPr lang="en-US" altLang="ja-JP" sz="105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4-6-5)</a:t>
            </a:r>
            <a:endParaRPr lang="ja-JP" altLang="en-US" sz="1050" b="1" dirty="0">
              <a:solidFill>
                <a:schemeClr val="tx1">
                  <a:alpha val="90000"/>
                </a:schemeClr>
              </a:solidFill>
              <a:effectLst>
                <a:outerShdw blurRad="127000" dist="38100" dir="2700000" algn="tl" rotWithShape="0">
                  <a:schemeClr val="bg1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2655" y="8355086"/>
            <a:ext cx="367240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TEL 03-5276-0601</a:t>
            </a:r>
            <a:r>
              <a:rPr lang="ja-JP" altLang="en-US" sz="12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（担当：天野）</a:t>
            </a:r>
            <a:endParaRPr lang="en-US" altLang="ja-JP" sz="1200" b="1" dirty="0">
              <a:solidFill>
                <a:schemeClr val="tx1">
                  <a:alpha val="90000"/>
                </a:schemeClr>
              </a:solidFill>
              <a:effectLst>
                <a:outerShdw blurRad="127000" dist="38100" dir="2700000" algn="tl" rotWithShape="0">
                  <a:schemeClr val="bg1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   </a:t>
            </a:r>
            <a:r>
              <a:rPr lang="ja-JP" altLang="en-US" sz="1400" b="1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2400" b="1" u="sng" dirty="0">
                <a:solidFill>
                  <a:schemeClr val="tx1">
                    <a:alpha val="90000"/>
                  </a:schemeClr>
                </a:solidFill>
                <a:effectLst>
                  <a:outerShdw blurRad="127000" dist="38100" dir="2700000" algn="tl" rotWithShape="0">
                    <a:schemeClr val="bg1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定員　先着２０名</a:t>
            </a:r>
            <a:endParaRPr lang="ja-JP" altLang="en-US" sz="3200" u="sng" dirty="0">
              <a:solidFill>
                <a:schemeClr val="tx1">
                  <a:alpha val="90000"/>
                </a:schemeClr>
              </a:solidFill>
              <a:effectLst>
                <a:outerShdw blurRad="127000" dist="38100" dir="2700000" algn="tl" rotWithShape="0">
                  <a:schemeClr val="bg1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C04C6D-91C6-42A6-961F-D914345B7CC7}"/>
              </a:ext>
            </a:extLst>
          </p:cNvPr>
          <p:cNvSpPr txBox="1"/>
          <p:nvPr/>
        </p:nvSpPr>
        <p:spPr>
          <a:xfrm>
            <a:off x="0" y="560512"/>
            <a:ext cx="68580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ja-JP" altLang="en-US" sz="2000" b="1" dirty="0">
                <a:solidFill>
                  <a:schemeClr val="bg1">
                    <a:alpha val="92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全６回 シリーズセミナー</a:t>
            </a:r>
            <a:endParaRPr lang="en-US" altLang="ja-JP" sz="2800" b="1" dirty="0">
              <a:solidFill>
                <a:schemeClr val="bg1">
                  <a:alpha val="92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000" b="1" dirty="0">
                <a:solidFill>
                  <a:schemeClr val="bg1">
                    <a:alpha val="92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精神科症状の見方 </a:t>
            </a:r>
            <a:r>
              <a:rPr lang="ja-JP" altLang="en-US" sz="3200" b="1" u="sng" dirty="0">
                <a:solidFill>
                  <a:schemeClr val="bg1">
                    <a:alpha val="92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第①回</a:t>
            </a:r>
            <a:endParaRPr lang="en-US" altLang="ja-JP" sz="5400" u="sng" dirty="0">
              <a:solidFill>
                <a:schemeClr val="bg1">
                  <a:alpha val="92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chemeClr val="bg1">
                    <a:alpha val="92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知識に裏付けされた、適切な対応を検討する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26564E2-FA09-49F2-AE3E-0C9FF0810E60}"/>
              </a:ext>
            </a:extLst>
          </p:cNvPr>
          <p:cNvSpPr txBox="1"/>
          <p:nvPr/>
        </p:nvSpPr>
        <p:spPr>
          <a:xfrm>
            <a:off x="483870" y="5175121"/>
            <a:ext cx="60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介護・保健業務を行っている際に出て来る、精神症状に対する疑問やとっつきづらさについて</a:t>
            </a:r>
            <a:r>
              <a:rPr lang="en-US" altLang="ja-JP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､30</a:t>
            </a:r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年以上の臨床経験を持つ看護師が解説、参加者からの疑問・質問に</a:t>
            </a:r>
            <a:r>
              <a:rPr lang="en-US" altLang="ja-JP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､</a:t>
            </a:r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現場を担当している多職種がお答えしていく</a:t>
            </a:r>
            <a:r>
              <a:rPr lang="ja-JP" altLang="en-US" sz="9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「シリーズセミナー」</a:t>
            </a:r>
            <a:r>
              <a:rPr lang="ja-JP" altLang="en-US" sz="9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を行います。</a:t>
            </a:r>
            <a:r>
              <a:rPr lang="ja-JP" altLang="en-US" sz="10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ご対応に困っているケースや、日頃</a:t>
            </a:r>
            <a:endParaRPr lang="en-US" altLang="ja-JP" sz="1200" dirty="0">
              <a:solidFill>
                <a:schemeClr val="bg1">
                  <a:alpha val="90000"/>
                </a:schemeClr>
              </a:solidFill>
              <a:latin typeface="HGPｺﾞｼｯｸM" panose="020B0600000000000000" pitchFamily="50" charset="-128"/>
              <a:ea typeface="HGPｺﾞｼｯｸM" panose="020B06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抱えている疑問を精神科医を交え</a:t>
            </a:r>
            <a:r>
              <a:rPr lang="en-US" altLang="ja-JP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､</a:t>
            </a:r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一緒に検討していきます。前半・後半のみのご参加も歓迎</a:t>
            </a:r>
            <a:endParaRPr lang="en-US" altLang="ja-JP" sz="1200" dirty="0">
              <a:solidFill>
                <a:schemeClr val="bg1">
                  <a:alpha val="90000"/>
                </a:schemeClr>
              </a:solidFill>
              <a:latin typeface="HGPｺﾞｼｯｸM" panose="020B0600000000000000" pitchFamily="50" charset="-128"/>
              <a:ea typeface="HGPｺﾞｼｯｸM" panose="020B0600000000000000" pitchFamily="50" charset="-128"/>
              <a:cs typeface="メイリオ" panose="020B0604030504040204" pitchFamily="50" charset="-128"/>
            </a:endParaRPr>
          </a:p>
          <a:p>
            <a:pPr algn="r"/>
            <a:r>
              <a:rPr lang="ja-JP" altLang="en-US" sz="1200" dirty="0">
                <a:solidFill>
                  <a:schemeClr val="bg1">
                    <a:alpha val="90000"/>
                  </a:schemeClr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メイリオ" panose="020B0604030504040204" pitchFamily="50" charset="-128"/>
              </a:rPr>
              <a:t>致します。皆様のご参加をお待ちしております。</a:t>
            </a:r>
            <a:endParaRPr lang="en-US" altLang="ja-JP" sz="1200" dirty="0">
              <a:solidFill>
                <a:schemeClr val="bg1">
                  <a:alpha val="90000"/>
                </a:schemeClr>
              </a:solidFill>
              <a:latin typeface="HGPｺﾞｼｯｸM" panose="020B0600000000000000" pitchFamily="50" charset="-128"/>
              <a:ea typeface="HGPｺﾞｼｯｸM" panose="020B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B14823E-45F7-4FFB-9649-3DE7A19345A3}"/>
              </a:ext>
            </a:extLst>
          </p:cNvPr>
          <p:cNvSpPr/>
          <p:nvPr/>
        </p:nvSpPr>
        <p:spPr>
          <a:xfrm>
            <a:off x="4149080" y="6607730"/>
            <a:ext cx="2363242" cy="2953782"/>
          </a:xfrm>
          <a:prstGeom prst="rect">
            <a:avLst/>
          </a:prstGeom>
          <a:solidFill>
            <a:srgbClr val="818F97">
              <a:alpha val="72000"/>
            </a:srgbClr>
          </a:solidFill>
          <a:ln w="6350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144000" rIns="108000" bIns="108000" rtlCol="0" anchor="ctr"/>
          <a:lstStyle/>
          <a:p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第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 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21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幻覚･妄想･自我障害</a:t>
            </a: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第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 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抑うつ･躁状態</a:t>
            </a: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第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 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周辺症状と精神科</a:t>
            </a: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第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 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飲酒問題</a:t>
            </a: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第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 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  <a:r>
              <a:rPr lang="en-US" altLang="ja-JP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切迫感･焦燥感･攻撃</a:t>
            </a: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310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9074"/>
              </p:ext>
            </p:extLst>
          </p:nvPr>
        </p:nvGraphicFramePr>
        <p:xfrm>
          <a:off x="332656" y="3585770"/>
          <a:ext cx="6192552" cy="352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4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081">
                  <a:extLst>
                    <a:ext uri="{9D8B030D-6E8A-4147-A177-3AD203B41FA5}">
                      <a16:colId xmlns:a16="http://schemas.microsoft.com/office/drawing/2014/main" val="1892403929"/>
                    </a:ext>
                  </a:extLst>
                </a:gridCol>
              </a:tblGrid>
              <a:tr h="1296000">
                <a:tc gridSpan="2">
                  <a:txBody>
                    <a:bodyPr/>
                    <a:lstStyle/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200" b="0" u="sng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お手数ですが、どちらかに◯をつけてご返信ください</a:t>
                      </a:r>
                      <a:endParaRPr lang="en-US" altLang="ja-JP" sz="1200" b="0" u="sng" dirty="0">
                        <a:solidFill>
                          <a:schemeClr val="tx1"/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600" b="1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☆</a:t>
                      </a:r>
                      <a:r>
                        <a:rPr lang="en-US" altLang="ja-JP" sz="1600" b="1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7/31</a:t>
                      </a:r>
                      <a:r>
                        <a:rPr lang="ja-JP" altLang="en-US" sz="1600" b="1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のセミナーに参加（する･しない）</a:t>
                      </a:r>
                      <a:r>
                        <a:rPr lang="ja-JP" altLang="en-US" sz="2400" b="1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　　　</a:t>
                      </a:r>
                      <a:endParaRPr lang="en-US" altLang="ja-JP" sz="2400" b="1" dirty="0">
                        <a:solidFill>
                          <a:schemeClr val="tx1"/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b="0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　　ご参加の場合、何名でいらっしゃいますか？（</a:t>
                      </a:r>
                      <a:r>
                        <a:rPr lang="ja-JP" altLang="en-US" sz="1000" b="0" u="sng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　　　　</a:t>
                      </a:r>
                      <a:r>
                        <a:rPr lang="ja-JP" altLang="en-US" sz="1000" b="0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）名</a:t>
                      </a:r>
                      <a:endParaRPr lang="en-US" altLang="ja-JP" sz="1000" b="0" dirty="0">
                        <a:solidFill>
                          <a:schemeClr val="tx1"/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ja-JP" sz="900" dirty="0">
                        <a:solidFill>
                          <a:schemeClr val="tx1"/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550" b="1" dirty="0">
                          <a:solidFill>
                            <a:schemeClr val="tx1"/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☆終了後の個別相談を希望（する･しない）</a:t>
                      </a:r>
                      <a:endParaRPr lang="ja-JP" altLang="ja-JP" sz="1550" dirty="0">
                        <a:solidFill>
                          <a:schemeClr val="tx1"/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</a:txBody>
                  <a:tcPr marL="76655" marR="76655" marT="108000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500" b="1" dirty="0">
                        <a:ea typeface="小塚明朝 Pro H"/>
                      </a:endParaRPr>
                    </a:p>
                  </a:txBody>
                  <a:tcPr marL="76655" marR="76655" marT="38327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500" b="1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38327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865183"/>
                  </a:ext>
                </a:extLst>
              </a:tr>
              <a:tr h="380647">
                <a:tc>
                  <a:txBody>
                    <a:bodyPr/>
                    <a:lstStyle/>
                    <a:p>
                      <a:r>
                        <a:rPr kumimoji="1" lang="ja-JP" altLang="ja-JP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貴団体名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108000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sz="1500" b="1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38327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kumimoji="1" lang="ja-JP" altLang="ja-JP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ご担当者様　</a:t>
                      </a:r>
                      <a:endParaRPr kumimoji="1" lang="en-US" altLang="ja-JP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小塚明朝 Pro H"/>
                        <a:cs typeface="+mn-cs"/>
                      </a:endParaRPr>
                    </a:p>
                    <a:p>
                      <a:r>
                        <a:rPr kumimoji="1" lang="ja-JP" altLang="ja-JP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参加者</a:t>
                      </a:r>
                      <a:r>
                        <a:rPr kumimoji="1" lang="ja-JP" alt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が</a:t>
                      </a:r>
                      <a:r>
                        <a:rPr kumimoji="1" lang="ja-JP" altLang="ja-JP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複数の場合</a:t>
                      </a:r>
                      <a:endParaRPr kumimoji="1" lang="en-US" altLang="ja-JP" sz="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小塚明朝 Pro H"/>
                        <a:cs typeface="+mn-cs"/>
                      </a:endParaRPr>
                    </a:p>
                    <a:p>
                      <a:r>
                        <a:rPr kumimoji="1" lang="ja-JP" altLang="ja-JP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全員のお名前を</a:t>
                      </a:r>
                      <a:endParaRPr kumimoji="1" lang="en-US" altLang="ja-JP" sz="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小塚明朝 Pro H"/>
                        <a:cs typeface="+mn-cs"/>
                      </a:endParaRPr>
                    </a:p>
                    <a:p>
                      <a:r>
                        <a:rPr kumimoji="1" lang="ja-JP" alt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ご</a:t>
                      </a:r>
                      <a:r>
                        <a:rPr kumimoji="1" lang="ja-JP" altLang="ja-JP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記入下さい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90000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sz="1500" b="1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38327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823">
                <a:tc rowSpan="3">
                  <a:txBody>
                    <a:bodyPr/>
                    <a:lstStyle/>
                    <a:p>
                      <a:r>
                        <a:rPr kumimoji="1" lang="ja-JP" altLang="ja-JP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ご連絡先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108000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ea typeface="小塚明朝 Pro H"/>
                        </a:rPr>
                        <a:t>ご住所：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38327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ja-JP" altLang="ja-JP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☎：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38327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Mail</a:t>
                      </a:r>
                      <a:r>
                        <a:rPr kumimoji="1" lang="ja-JP" altLang="ja-JP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小塚明朝 Pro H"/>
                          <a:cs typeface="+mn-cs"/>
                        </a:rPr>
                        <a:t>：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a typeface="小塚明朝 Pro H"/>
                      </a:endParaRPr>
                    </a:p>
                  </a:txBody>
                  <a:tcPr marL="76655" marR="76655" marT="38327" marB="383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BD00876-C7D8-4248-BA47-BFD6AD31F8F0}"/>
              </a:ext>
            </a:extLst>
          </p:cNvPr>
          <p:cNvSpPr/>
          <p:nvPr/>
        </p:nvSpPr>
        <p:spPr>
          <a:xfrm>
            <a:off x="4596680" y="3406334"/>
            <a:ext cx="2115964" cy="145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48"/>
          <p:cNvSpPr txBox="1"/>
          <p:nvPr/>
        </p:nvSpPr>
        <p:spPr>
          <a:xfrm>
            <a:off x="986306" y="272480"/>
            <a:ext cx="4910319" cy="3504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04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007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511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015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518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022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6526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6029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677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小塚明朝 Pro H" pitchFamily="18" charset="-128"/>
                <a:ea typeface="小塚明朝 Pro H"/>
              </a:rPr>
              <a:t>飯田橋榎本クリニック　全６回シリーズセミナー</a:t>
            </a:r>
          </a:p>
        </p:txBody>
      </p:sp>
      <p:sp>
        <p:nvSpPr>
          <p:cNvPr id="11" name="テキスト ボックス 17"/>
          <p:cNvSpPr txBox="1"/>
          <p:nvPr/>
        </p:nvSpPr>
        <p:spPr>
          <a:xfrm>
            <a:off x="317509" y="621750"/>
            <a:ext cx="6295478" cy="50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sz="6000" b="1">
                <a:gradFill>
                  <a:gsLst>
                    <a:gs pos="0">
                      <a:srgbClr val="FFD743"/>
                    </a:gs>
                    <a:gs pos="50000">
                      <a:srgbClr val="FFEC7D"/>
                    </a:gs>
                    <a:gs pos="100000">
                      <a:srgbClr val="E1D743"/>
                    </a:gs>
                  </a:gsLst>
                  <a:lin ang="5400000" scaled="0"/>
                </a:gradFill>
                <a:latin typeface="小塚明朝 Pro H" pitchFamily="18" charset="-128"/>
                <a:ea typeface="小塚明朝 Pro H" pitchFamily="18" charset="-128"/>
              </a:defRPr>
            </a:lvl1pPr>
          </a:lstStyle>
          <a:p>
            <a:r>
              <a:rPr lang="ja-JP" altLang="en-US" sz="2683" dirty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ea typeface="小塚明朝 Pro H"/>
              </a:rPr>
              <a:t>精神科症状の見方 </a:t>
            </a:r>
            <a:endParaRPr lang="en-US" altLang="ja-JP" sz="2683" dirty="0"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ea typeface="小塚明朝 Pro H"/>
            </a:endParaRPr>
          </a:p>
        </p:txBody>
      </p:sp>
      <p:sp>
        <p:nvSpPr>
          <p:cNvPr id="13" name="テキスト ボックス 30"/>
          <p:cNvSpPr txBox="1"/>
          <p:nvPr/>
        </p:nvSpPr>
        <p:spPr>
          <a:xfrm>
            <a:off x="116632" y="2032879"/>
            <a:ext cx="6192552" cy="11919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04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007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511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015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518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022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6526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6029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12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　</a:t>
            </a:r>
            <a:r>
              <a:rPr lang="en-US" altLang="ja-JP" sz="2012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2019</a:t>
            </a:r>
            <a:r>
              <a:rPr lang="ja-JP" altLang="en-US" sz="2012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年</a:t>
            </a:r>
            <a:r>
              <a:rPr lang="en-US" altLang="ja-JP" sz="2683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7</a:t>
            </a:r>
            <a:r>
              <a:rPr lang="ja-JP" altLang="en-US" sz="2012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月</a:t>
            </a:r>
            <a:r>
              <a:rPr lang="en-US" altLang="ja-JP" sz="2683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31</a:t>
            </a:r>
            <a:r>
              <a:rPr lang="ja-JP" altLang="en-US" sz="2012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日</a:t>
            </a:r>
            <a:r>
              <a:rPr lang="en-US" altLang="ja-JP" sz="1400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(</a:t>
            </a:r>
            <a:r>
              <a:rPr lang="ja-JP" altLang="en-US" sz="1400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水</a:t>
            </a:r>
            <a:r>
              <a:rPr lang="en-US" altLang="ja-JP" sz="1400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)</a:t>
            </a:r>
            <a:r>
              <a:rPr lang="en-US" altLang="ja-JP" sz="2000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 </a:t>
            </a:r>
            <a:r>
              <a:rPr lang="en-US" altLang="ja-JP" sz="1600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13:30~15:30</a:t>
            </a:r>
            <a:endParaRPr lang="en-US" altLang="ja-JP" sz="2000" dirty="0">
              <a:latin typeface="メイリオ" panose="020B0604030504040204" pitchFamily="50" charset="-128"/>
              <a:ea typeface="小塚明朝 Pro H"/>
              <a:cs typeface="メイリオ" pitchFamily="50" charset="-128"/>
            </a:endParaRPr>
          </a:p>
          <a:p>
            <a:pPr lvl="1">
              <a:lnSpc>
                <a:spcPct val="120000"/>
              </a:lnSpc>
            </a:pPr>
            <a:r>
              <a:rPr lang="ja-JP" altLang="en-US" sz="1257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定　　　員：</a:t>
            </a:r>
            <a:r>
              <a:rPr lang="en-US" altLang="ja-JP" sz="1257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20</a:t>
            </a:r>
            <a:r>
              <a:rPr lang="ja-JP" altLang="en-US" sz="1257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名（先着順）</a:t>
            </a:r>
            <a:endParaRPr lang="en-US" altLang="ja-JP" sz="1257" dirty="0">
              <a:latin typeface="メイリオ" panose="020B0604030504040204" pitchFamily="50" charset="-128"/>
              <a:ea typeface="小塚明朝 Pro H"/>
              <a:cs typeface="メイリオ" pitchFamily="50" charset="-128"/>
            </a:endParaRPr>
          </a:p>
          <a:p>
            <a:pPr lvl="1">
              <a:lnSpc>
                <a:spcPct val="120000"/>
              </a:lnSpc>
            </a:pPr>
            <a:r>
              <a:rPr lang="ja-JP" altLang="en-US" sz="1257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参　加　費：無料</a:t>
            </a:r>
            <a:endParaRPr lang="en-US" altLang="ja-JP" sz="1257" dirty="0">
              <a:latin typeface="メイリオ" panose="020B0604030504040204" pitchFamily="50" charset="-128"/>
              <a:ea typeface="小塚明朝 Pro H"/>
              <a:cs typeface="メイリオ" pitchFamily="50" charset="-128"/>
            </a:endParaRPr>
          </a:p>
          <a:p>
            <a:pPr lvl="1">
              <a:lnSpc>
                <a:spcPct val="120000"/>
              </a:lnSpc>
            </a:pPr>
            <a:r>
              <a:rPr lang="ja-JP" altLang="en-US" sz="1257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参加対象者：この問題に関心のある関係者の方々</a:t>
            </a:r>
            <a:endParaRPr lang="en-US" altLang="ja-JP" sz="1677" b="1" dirty="0">
              <a:latin typeface="メイリオ" panose="020B0604030504040204" pitchFamily="50" charset="-128"/>
              <a:ea typeface="小塚明朝 Pro H"/>
              <a:cs typeface="メイリオ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2791" y="7144494"/>
            <a:ext cx="6192553" cy="189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恐れ入りますが、</a:t>
            </a:r>
            <a:r>
              <a:rPr lang="en-US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</a:t>
            </a:r>
            <a:r>
              <a:rPr lang="x-none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30</a:t>
            </a:r>
            <a:r>
              <a:rPr lang="x-none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</a:t>
            </a:r>
            <a:r>
              <a:rPr lang="en-US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火</a:t>
            </a:r>
            <a:r>
              <a:rPr lang="en-US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x-none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までにFAX</a:t>
            </a:r>
            <a:r>
              <a:rPr lang="ja-JP" altLang="en-US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若しくはメール</a:t>
            </a:r>
            <a:r>
              <a:rPr lang="x-none" altLang="ja-JP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にてご回答願います</a:t>
            </a:r>
            <a:r>
              <a:rPr lang="ja-JP" altLang="en-US" sz="134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34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/>
            <a:r>
              <a:rPr lang="en-US" altLang="ja-JP" sz="11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メールにて参加の可否のご返信、次回以降のセミナーのお知らせ等をお送り致します。</a:t>
            </a:r>
            <a:endParaRPr lang="en-US" altLang="ja-JP" sz="1100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/>
            <a:r>
              <a:rPr lang="ja-JP" altLang="en-US" sz="11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メールアドレスのご記入にご協力をお願い致します。</a:t>
            </a:r>
            <a:endParaRPr lang="en-US" altLang="ja-JP" sz="1100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/>
            <a:endParaRPr lang="ja-JP" altLang="ja-JP" sz="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/>
            <a:r>
              <a:rPr lang="x-none" altLang="ja-JP" sz="2000" b="1" u="heavy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FAX:０３−</a:t>
            </a:r>
            <a:r>
              <a:rPr lang="ja-JP" altLang="en-US" sz="2000" b="1" u="heavy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５２７６</a:t>
            </a:r>
            <a:r>
              <a:rPr lang="x-none" altLang="ja-JP" sz="2000" b="1" u="heavy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−</a:t>
            </a:r>
            <a:r>
              <a:rPr lang="ja-JP" altLang="en-US" sz="2000" b="1" u="heavy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０６００</a:t>
            </a:r>
            <a:endParaRPr lang="en-US" altLang="ja-JP" sz="2000" b="1" u="heavy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/>
            <a:r>
              <a:rPr lang="x-none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担当：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天野</a:t>
            </a:r>
            <a:r>
              <a:rPr lang="x-none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（03-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5276</a:t>
            </a:r>
            <a:r>
              <a:rPr lang="x-none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0601</a:t>
            </a:r>
            <a:r>
              <a:rPr lang="x-none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ja-JP" altLang="en-US" sz="1400" dirty="0"/>
          </a:p>
          <a:p>
            <a:pPr algn="r"/>
            <a:endParaRPr lang="ja-JP" altLang="ja-JP" sz="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677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 </a:t>
            </a:r>
            <a:r>
              <a:rPr lang="en-US" altLang="ja-JP" sz="1677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MAIL</a:t>
            </a:r>
            <a:r>
              <a:rPr lang="ja-JP" altLang="en-US" sz="1677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1677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info</a:t>
            </a:r>
            <a:r>
              <a:rPr lang="ja-JP" altLang="en-US" sz="1677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＠</a:t>
            </a:r>
            <a:r>
              <a:rPr lang="en-US" altLang="ja-JP" sz="1677" b="1" u="sng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iidabashi</a:t>
            </a:r>
            <a:r>
              <a:rPr lang="ja-JP" altLang="en-US" sz="1677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677" b="1" u="sng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/>
            <a:r>
              <a:rPr lang="en-US" altLang="ja-JP" sz="1677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-enomoto-clinic.jp</a:t>
            </a:r>
            <a:endParaRPr lang="en-US" altLang="ja-JP" sz="1677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57275" y="1004422"/>
            <a:ext cx="6113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latin typeface="HGSｺﾞｼｯｸE" panose="020B0900000000000000" pitchFamily="50" charset="-128"/>
                <a:ea typeface="小塚明朝 Pro H"/>
              </a:rPr>
              <a:t>～知識に裏付けされた、適切な対応を検討する～</a:t>
            </a:r>
            <a:endParaRPr lang="en-US" altLang="ja-JP" sz="1600" b="1" dirty="0">
              <a:latin typeface="HGSｺﾞｼｯｸE" panose="020B0900000000000000" pitchFamily="50" charset="-128"/>
              <a:ea typeface="小塚明朝 Pro H"/>
            </a:endParaRPr>
          </a:p>
        </p:txBody>
      </p:sp>
      <p:pic>
        <p:nvPicPr>
          <p:cNvPr id="12" name="Picture 2" descr="https://www.cman.jp/QRcode/make/qr/20160823165537154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57" y="8985448"/>
            <a:ext cx="726599" cy="72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30">
            <a:extLst>
              <a:ext uri="{FF2B5EF4-FFF2-40B4-BE49-F238E27FC236}">
                <a16:creationId xmlns:a16="http://schemas.microsoft.com/office/drawing/2014/main" id="{FEF013C5-4D5F-49D0-85FF-7505558C2192}"/>
              </a:ext>
            </a:extLst>
          </p:cNvPr>
          <p:cNvSpPr txBox="1"/>
          <p:nvPr/>
        </p:nvSpPr>
        <p:spPr>
          <a:xfrm>
            <a:off x="195343" y="3224808"/>
            <a:ext cx="1734954" cy="38856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04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007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511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015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518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022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6526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6029" algn="l" defTabSz="1019007" rtl="0" eaLnBrk="1" latinLnBrk="0" hangingPunct="1">
              <a:defRPr kumimoji="1"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1400" b="1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 【</a:t>
            </a:r>
            <a:r>
              <a:rPr lang="ja-JP" altLang="en-US" sz="1400" b="1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ご回答用</a:t>
            </a:r>
            <a:r>
              <a:rPr lang="en-US" altLang="ja-JP" sz="1400" b="1" dirty="0">
                <a:latin typeface="メイリオ" panose="020B0604030504040204" pitchFamily="50" charset="-128"/>
                <a:ea typeface="小塚明朝 Pro H"/>
                <a:cs typeface="メイリオ" pitchFamily="50" charset="-128"/>
              </a:rPr>
              <a:t>】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3" y="7867248"/>
            <a:ext cx="2339957" cy="1812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図 16" descr="https://www.cman.jp/QRcode/make/qr/201701041609495287.gif">
            <a:extLst>
              <a:ext uri="{FF2B5EF4-FFF2-40B4-BE49-F238E27FC236}">
                <a16:creationId xmlns:a16="http://schemas.microsoft.com/office/drawing/2014/main" id="{0FD2B2B6-F2C4-4157-A057-C97677C7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539" y="7867247"/>
            <a:ext cx="430741" cy="4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31">
            <a:extLst>
              <a:ext uri="{FF2B5EF4-FFF2-40B4-BE49-F238E27FC236}">
                <a16:creationId xmlns:a16="http://schemas.microsoft.com/office/drawing/2014/main" id="{E181C1BE-4A4B-4835-9014-AA965F9258F1}"/>
              </a:ext>
            </a:extLst>
          </p:cNvPr>
          <p:cNvSpPr txBox="1"/>
          <p:nvPr/>
        </p:nvSpPr>
        <p:spPr>
          <a:xfrm>
            <a:off x="983131" y="7892214"/>
            <a:ext cx="1516673" cy="26376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/>
              <a:t>https://goo.gl/R6drbq</a:t>
            </a:r>
            <a:endParaRPr lang="ja-JP" altLang="en-US" sz="1000" dirty="0"/>
          </a:p>
        </p:txBody>
      </p:sp>
      <p:pic>
        <p:nvPicPr>
          <p:cNvPr id="19" name="図 18" descr="「ファミリーマート 画像」の画像検索結果">
            <a:extLst>
              <a:ext uri="{FF2B5EF4-FFF2-40B4-BE49-F238E27FC236}">
                <a16:creationId xmlns:a16="http://schemas.microsoft.com/office/drawing/2014/main" id="{DC7F9EF5-2022-42BC-A7D2-BD24E6BED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11435" r="9485" b="9948"/>
          <a:stretch/>
        </p:blipFill>
        <p:spPr bwMode="auto">
          <a:xfrm>
            <a:off x="1254521" y="8503600"/>
            <a:ext cx="175508" cy="1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5982B3B-1418-461F-B6E7-F7D34F209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245" y="8834941"/>
            <a:ext cx="152401" cy="14881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7A3F984-F6A8-4785-BDF8-D81BB6550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290" y="8374778"/>
            <a:ext cx="175508" cy="171404"/>
          </a:xfrm>
          <a:prstGeom prst="rect">
            <a:avLst/>
          </a:prstGeom>
        </p:spPr>
      </p:pic>
      <p:sp>
        <p:nvSpPr>
          <p:cNvPr id="22" name="テキスト ボックス 17">
            <a:extLst>
              <a:ext uri="{FF2B5EF4-FFF2-40B4-BE49-F238E27FC236}">
                <a16:creationId xmlns:a16="http://schemas.microsoft.com/office/drawing/2014/main" id="{3BE30592-1A09-456B-AED1-938039D97986}"/>
              </a:ext>
            </a:extLst>
          </p:cNvPr>
          <p:cNvSpPr txBox="1"/>
          <p:nvPr/>
        </p:nvSpPr>
        <p:spPr>
          <a:xfrm>
            <a:off x="373882" y="1370632"/>
            <a:ext cx="6295478" cy="50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sz="6000" b="1">
                <a:gradFill>
                  <a:gsLst>
                    <a:gs pos="0">
                      <a:srgbClr val="FFD743"/>
                    </a:gs>
                    <a:gs pos="50000">
                      <a:srgbClr val="FFEC7D"/>
                    </a:gs>
                    <a:gs pos="100000">
                      <a:srgbClr val="E1D743"/>
                    </a:gs>
                  </a:gsLst>
                  <a:lin ang="5400000" scaled="0"/>
                </a:gradFill>
                <a:latin typeface="小塚明朝 Pro H" pitchFamily="18" charset="-128"/>
                <a:ea typeface="小塚明朝 Pro H" pitchFamily="18" charset="-128"/>
              </a:defRPr>
            </a:lvl1pPr>
          </a:lstStyle>
          <a:p>
            <a:r>
              <a:rPr lang="ja-JP" altLang="en-US" sz="2000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ea typeface="小塚明朝 Pro H"/>
              </a:rPr>
              <a:t>第１回　</a:t>
            </a:r>
            <a:r>
              <a:rPr lang="ja-JP" altLang="en-US" sz="2683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ea typeface="小塚明朝 Pro H"/>
              </a:rPr>
              <a:t>精神科総論 </a:t>
            </a:r>
            <a:r>
              <a:rPr lang="ja-JP" altLang="en-US" sz="1800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ea typeface="小塚明朝 Pro H"/>
              </a:rPr>
              <a:t>～見立てのための基礎知識～</a:t>
            </a:r>
            <a:endParaRPr lang="en-US" altLang="ja-JP" sz="2683" u="sng" dirty="0">
              <a:solidFill>
                <a:srgbClr val="0070C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ea typeface="小塚明朝 Pro H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E814DECA-0574-43BD-A9EA-8B8697770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6778"/>
              </p:ext>
            </p:extLst>
          </p:nvPr>
        </p:nvGraphicFramePr>
        <p:xfrm>
          <a:off x="4667581" y="2000672"/>
          <a:ext cx="1908000" cy="278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138191870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424050893"/>
                    </a:ext>
                  </a:extLst>
                </a:gridCol>
              </a:tblGrid>
              <a:tr h="318379">
                <a:tc gridSpan="2">
                  <a:txBody>
                    <a:bodyPr/>
                    <a:lstStyle/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既に参加ご検討されている回が</a:t>
                      </a:r>
                      <a:endParaRPr lang="en-US" altLang="ja-JP" sz="8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ございましたら◯をお願い致します</a:t>
                      </a:r>
                      <a:endParaRPr lang="en-US" altLang="ja-JP" sz="8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ja-JP" sz="800" b="0" u="sng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※</a:t>
                      </a:r>
                      <a:r>
                        <a:rPr lang="ja-JP" altLang="en-US" sz="800" b="0" u="sng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開催日は変更になる可能性有り</a:t>
                      </a:r>
                      <a:endParaRPr lang="en-US" altLang="ja-JP" sz="800" b="0" u="sng" dirty="0">
                        <a:solidFill>
                          <a:schemeClr val="bg1">
                            <a:lumMod val="65000"/>
                          </a:schemeClr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  <a:p>
                      <a:pPr algn="ctr"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ja-JP" sz="800" b="0" u="sng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※</a:t>
                      </a:r>
                      <a:r>
                        <a:rPr lang="ja-JP" altLang="en-US" sz="800" b="0" u="sng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スポットの参加も可能です</a:t>
                      </a:r>
                      <a:endParaRPr lang="en-US" altLang="ja-JP" sz="800" b="0" u="sng" dirty="0">
                        <a:solidFill>
                          <a:schemeClr val="bg1">
                            <a:lumMod val="65000"/>
                          </a:schemeClr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</a:txBody>
                  <a:tcPr marT="72000" marB="3600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1664799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第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2</a:t>
                      </a: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回  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8/21 wed. 13:30-</a:t>
                      </a:r>
                    </a:p>
                    <a:p>
                      <a:pPr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幻覚･妄想･自我障害</a:t>
                      </a:r>
                      <a:endParaRPr lang="en-US" altLang="ja-JP" sz="1000" dirty="0">
                        <a:solidFill>
                          <a:schemeClr val="bg1">
                            <a:lumMod val="65000"/>
                          </a:schemeClr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</a:txBody>
                  <a:tcPr marL="72000" marR="0" marT="72000" marB="6120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R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6891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766542" fontAlgn="base">
                        <a:spcBef>
                          <a:spcPts val="60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第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3</a:t>
                      </a: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回  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9/18 wed. 13:30-</a:t>
                      </a:r>
                    </a:p>
                    <a:p>
                      <a:pPr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抑うつ･躁状態</a:t>
                      </a:r>
                      <a:endParaRPr lang="en-US" altLang="ja-JP" sz="1000" dirty="0">
                        <a:solidFill>
                          <a:schemeClr val="bg1">
                            <a:lumMod val="65000"/>
                          </a:schemeClr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</a:txBody>
                  <a:tcPr marL="72000" marR="0" marT="72000" marB="6120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R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45427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766542" fontAlgn="base">
                        <a:spcBef>
                          <a:spcPts val="60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第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4</a:t>
                      </a: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回 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10/16 wed.13:30-</a:t>
                      </a:r>
                    </a:p>
                    <a:p>
                      <a:pPr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周辺症状と精神科</a:t>
                      </a:r>
                      <a:endParaRPr lang="en-US" altLang="ja-JP" sz="1000" dirty="0">
                        <a:solidFill>
                          <a:schemeClr val="bg1">
                            <a:lumMod val="65000"/>
                          </a:schemeClr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</a:txBody>
                  <a:tcPr marL="72000" marR="0" marT="72000" marB="6120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R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224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766542" fontAlgn="base">
                        <a:spcBef>
                          <a:spcPts val="60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第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5</a:t>
                      </a: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回 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11/ 6 wed. 13:30-</a:t>
                      </a:r>
                    </a:p>
                    <a:p>
                      <a:pPr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飲酒問題</a:t>
                      </a:r>
                      <a:endParaRPr lang="en-US" altLang="ja-JP" sz="1000" dirty="0">
                        <a:solidFill>
                          <a:schemeClr val="bg1">
                            <a:lumMod val="65000"/>
                          </a:schemeClr>
                        </a:solidFill>
                        <a:latin typeface="小塚明朝 Pro H"/>
                        <a:ea typeface="小塚明朝 Pro H"/>
                        <a:cs typeface="ＭＳ Ｐゴシック" pitchFamily="50" charset="-128"/>
                      </a:endParaRPr>
                    </a:p>
                  </a:txBody>
                  <a:tcPr marL="72000" marR="0" marT="72000" marB="6120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R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97324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766542" fontAlgn="base">
                        <a:spcBef>
                          <a:spcPts val="60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第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6</a:t>
                      </a: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回 </a:t>
                      </a:r>
                      <a:r>
                        <a:rPr lang="en-US" altLang="ja-JP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12/ 4 wed. 13:30-</a:t>
                      </a:r>
                    </a:p>
                    <a:p>
                      <a:pPr defTabSz="76654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ja-JP" alt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小塚明朝 Pro H"/>
                          <a:ea typeface="小塚明朝 Pro H"/>
                          <a:cs typeface="ＭＳ Ｐゴシック" pitchFamily="50" charset="-128"/>
                        </a:rPr>
                        <a:t>切迫感･焦燥感･攻撃</a:t>
                      </a:r>
                      <a:endParaRPr kumimoji="1" lang="ja-JP" altLang="en-US" sz="10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72000" marR="0" marT="72000" marB="6120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R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822376"/>
                  </a:ext>
                </a:extLst>
              </a:tr>
            </a:tbl>
          </a:graphicData>
        </a:graphic>
      </p:graphicFrame>
      <p:sp>
        <p:nvSpPr>
          <p:cNvPr id="25" name="テキスト ボックス 31">
            <a:extLst>
              <a:ext uri="{FF2B5EF4-FFF2-40B4-BE49-F238E27FC236}">
                <a16:creationId xmlns:a16="http://schemas.microsoft.com/office/drawing/2014/main" id="{D6E5BA3E-8932-4272-97E8-80200A7655D3}"/>
              </a:ext>
            </a:extLst>
          </p:cNvPr>
          <p:cNvSpPr txBox="1"/>
          <p:nvPr/>
        </p:nvSpPr>
        <p:spPr>
          <a:xfrm>
            <a:off x="743497" y="8040836"/>
            <a:ext cx="1660644" cy="26376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dirty="0"/>
              <a:t>千代田区飯田橋</a:t>
            </a:r>
            <a:r>
              <a:rPr lang="en-US" altLang="ja-JP" sz="1200" dirty="0"/>
              <a:t>4-6-5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72949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429</Words>
  <Application>Microsoft Office PowerPoint</Application>
  <PresentationFormat>A4 210 x 297 mm</PresentationFormat>
  <Paragraphs>78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HGPｺﾞｼｯｸM</vt:lpstr>
      <vt:lpstr>HGP創英角ｺﾞｼｯｸUB</vt:lpstr>
      <vt:lpstr>HGSｺﾞｼｯｸE</vt:lpstr>
      <vt:lpstr>メイリオ</vt:lpstr>
      <vt:lpstr>小塚明朝 Pro H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Kai.H</dc:creator>
  <cp:lastModifiedBy>iidabashi-ijika1</cp:lastModifiedBy>
  <cp:revision>123</cp:revision>
  <dcterms:created xsi:type="dcterms:W3CDTF">2018-03-06T12:27:17Z</dcterms:created>
  <dcterms:modified xsi:type="dcterms:W3CDTF">2019-06-20T03:36:31Z</dcterms:modified>
</cp:coreProperties>
</file>